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 (MS) Bold" panose="020B0604020202020204" charset="0"/>
      <p:regular r:id="rId18"/>
    </p:embeddedFont>
    <p:embeddedFont>
      <p:font typeface="Codec Pro Bold" panose="020B0604020202020204" charset="0"/>
      <p:regular r:id="rId19"/>
    </p:embeddedFont>
    <p:embeddedFont>
      <p:font typeface="Montserrat" panose="020F0502020204030204" pitchFamily="2" charset="0"/>
      <p:regular r:id="rId20"/>
    </p:embeddedFont>
    <p:embeddedFont>
      <p:font typeface="Montserrat Bold" panose="020B0604020202020204" charset="0"/>
      <p:regular r:id="rId21"/>
    </p:embeddedFont>
    <p:embeddedFont>
      <p:font typeface="Open Sans" panose="020F0502020204030204" pitchFamily="34" charset="0"/>
      <p:regular r:id="rId22"/>
    </p:embeddedFont>
    <p:embeddedFont>
      <p:font typeface="Open Sauc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106588" y="2981226"/>
            <a:ext cx="134473" cy="4612539"/>
            <a:chOff x="0" y="0"/>
            <a:chExt cx="32097" cy="11009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097" cy="1100948"/>
            </a:xfrm>
            <a:custGeom>
              <a:avLst/>
              <a:gdLst/>
              <a:ahLst/>
              <a:cxnLst/>
              <a:rect l="l" t="t" r="r" b="b"/>
              <a:pathLst>
                <a:path w="32097" h="1100948">
                  <a:moveTo>
                    <a:pt x="0" y="0"/>
                  </a:moveTo>
                  <a:lnTo>
                    <a:pt x="32097" y="0"/>
                  </a:lnTo>
                  <a:lnTo>
                    <a:pt x="32097" y="1100948"/>
                  </a:lnTo>
                  <a:lnTo>
                    <a:pt x="0" y="1100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2097" cy="1119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1411" y="-180975"/>
            <a:ext cx="11335382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62"/>
              </a:lnSpc>
            </a:pPr>
            <a:r>
              <a:rPr lang="en-US" sz="12968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SENTIBOT</a:t>
            </a:r>
          </a:p>
        </p:txBody>
      </p:sp>
      <p:sp>
        <p:nvSpPr>
          <p:cNvPr id="7" name="Freeform 7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2808350" y="0"/>
            <a:ext cx="5479650" cy="1347081"/>
          </a:xfrm>
          <a:custGeom>
            <a:avLst/>
            <a:gdLst/>
            <a:ahLst/>
            <a:cxnLst/>
            <a:rect l="l" t="t" r="r" b="b"/>
            <a:pathLst>
              <a:path w="5479650" h="1347081">
                <a:moveTo>
                  <a:pt x="0" y="0"/>
                </a:moveTo>
                <a:lnTo>
                  <a:pt x="5479650" y="0"/>
                </a:lnTo>
                <a:lnTo>
                  <a:pt x="5479650" y="1347081"/>
                </a:lnTo>
                <a:lnTo>
                  <a:pt x="0" y="1347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98532" y="7891056"/>
            <a:ext cx="8745468" cy="2178366"/>
          </a:xfrm>
          <a:custGeom>
            <a:avLst/>
            <a:gdLst/>
            <a:ahLst/>
            <a:cxnLst/>
            <a:rect l="l" t="t" r="r" b="b"/>
            <a:pathLst>
              <a:path w="8745468" h="2178366">
                <a:moveTo>
                  <a:pt x="0" y="0"/>
                </a:moveTo>
                <a:lnTo>
                  <a:pt x="8745468" y="0"/>
                </a:lnTo>
                <a:lnTo>
                  <a:pt x="8745468" y="2178365"/>
                </a:lnTo>
                <a:lnTo>
                  <a:pt x="0" y="2178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44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519556" y="8097457"/>
            <a:ext cx="8624444" cy="172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5"/>
              </a:lnSpc>
            </a:pPr>
            <a:r>
              <a:rPr lang="en-US" sz="2489" spc="1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Integrantes:Sebastian Alvarez - Sebastian Loayza </a:t>
            </a:r>
          </a:p>
          <a:p>
            <a:pPr algn="l">
              <a:lnSpc>
                <a:spcPts val="3485"/>
              </a:lnSpc>
            </a:pPr>
            <a:r>
              <a:rPr lang="en-US" sz="2489" spc="1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Leandro Favio </a:t>
            </a:r>
          </a:p>
          <a:p>
            <a:pPr algn="l">
              <a:lnSpc>
                <a:spcPts val="3485"/>
              </a:lnSpc>
            </a:pPr>
            <a:r>
              <a:rPr lang="en-US" sz="2489" spc="1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Docente: Carlos Eduardo Correa Sanhueza</a:t>
            </a:r>
          </a:p>
          <a:p>
            <a:pPr algn="l">
              <a:lnSpc>
                <a:spcPts val="3485"/>
              </a:lnSpc>
            </a:pPr>
            <a:r>
              <a:rPr lang="en-US" sz="2489" spc="12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Seccion: 803D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769"/>
            <a:ext cx="18288000" cy="1289800"/>
            <a:chOff x="0" y="0"/>
            <a:chExt cx="4816593" cy="33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9700"/>
            </a:xfrm>
            <a:custGeom>
              <a:avLst/>
              <a:gdLst/>
              <a:ahLst/>
              <a:cxnLst/>
              <a:rect l="l" t="t" r="r" b="b"/>
              <a:pathLst>
                <a:path w="4816592" h="339700">
                  <a:moveTo>
                    <a:pt x="0" y="0"/>
                  </a:moveTo>
                  <a:lnTo>
                    <a:pt x="4816592" y="0"/>
                  </a:lnTo>
                  <a:lnTo>
                    <a:pt x="4816592" y="339700"/>
                  </a:lnTo>
                  <a:lnTo>
                    <a:pt x="0" y="3397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77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527" y="2910878"/>
            <a:ext cx="5126933" cy="5246370"/>
            <a:chOff x="0" y="0"/>
            <a:chExt cx="916570" cy="9379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6570" cy="937923"/>
            </a:xfrm>
            <a:custGeom>
              <a:avLst/>
              <a:gdLst/>
              <a:ahLst/>
              <a:cxnLst/>
              <a:rect l="l" t="t" r="r" b="b"/>
              <a:pathLst>
                <a:path w="916570" h="937923">
                  <a:moveTo>
                    <a:pt x="892325" y="155341"/>
                  </a:moveTo>
                  <a:lnTo>
                    <a:pt x="781747" y="31728"/>
                  </a:lnTo>
                  <a:cubicBezTo>
                    <a:pt x="763687" y="11539"/>
                    <a:pt x="737881" y="0"/>
                    <a:pt x="710792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719111"/>
                  </a:lnTo>
                  <a:cubicBezTo>
                    <a:pt x="0" y="742530"/>
                    <a:pt x="8633" y="765128"/>
                    <a:pt x="24247" y="782583"/>
                  </a:cubicBezTo>
                  <a:lnTo>
                    <a:pt x="134824" y="906194"/>
                  </a:lnTo>
                  <a:cubicBezTo>
                    <a:pt x="152885" y="926384"/>
                    <a:pt x="178690" y="937923"/>
                    <a:pt x="205778" y="937923"/>
                  </a:cubicBezTo>
                  <a:lnTo>
                    <a:pt x="710790" y="937914"/>
                  </a:lnTo>
                  <a:cubicBezTo>
                    <a:pt x="737878" y="937914"/>
                    <a:pt x="763683" y="926375"/>
                    <a:pt x="781742" y="906186"/>
                  </a:cubicBezTo>
                  <a:lnTo>
                    <a:pt x="892324" y="782570"/>
                  </a:lnTo>
                  <a:cubicBezTo>
                    <a:pt x="907938" y="765116"/>
                    <a:pt x="916571" y="742518"/>
                    <a:pt x="916570" y="719098"/>
                  </a:cubicBezTo>
                  <a:lnTo>
                    <a:pt x="916570" y="218812"/>
                  </a:lnTo>
                  <a:cubicBezTo>
                    <a:pt x="916571" y="195393"/>
                    <a:pt x="907939" y="172796"/>
                    <a:pt x="892325" y="155341"/>
                  </a:cubicBezTo>
                  <a:close/>
                </a:path>
              </a:pathLst>
            </a:custGeom>
            <a:blipFill>
              <a:blip r:embed="rId2"/>
              <a:stretch>
                <a:fillRect l="-6627" r="-66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9015411" y="3086135"/>
            <a:ext cx="8054847" cy="5407510"/>
          </a:xfrm>
          <a:custGeom>
            <a:avLst/>
            <a:gdLst/>
            <a:ahLst/>
            <a:cxnLst/>
            <a:rect l="l" t="t" r="r" b="b"/>
            <a:pathLst>
              <a:path w="8054847" h="5407510">
                <a:moveTo>
                  <a:pt x="0" y="0"/>
                </a:moveTo>
                <a:lnTo>
                  <a:pt x="8054847" y="0"/>
                </a:lnTo>
                <a:lnTo>
                  <a:pt x="8054847" y="5407511"/>
                </a:lnTo>
                <a:lnTo>
                  <a:pt x="0" y="5407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286410" y="36981"/>
            <a:ext cx="1371518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EVIDENCIAS DEL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51383" y="8667750"/>
            <a:ext cx="156722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Drive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3500" y="7462685"/>
            <a:ext cx="6376911" cy="5648629"/>
          </a:xfrm>
          <a:custGeom>
            <a:avLst/>
            <a:gdLst/>
            <a:ahLst/>
            <a:cxnLst/>
            <a:rect l="l" t="t" r="r" b="b"/>
            <a:pathLst>
              <a:path w="6376911" h="5648629">
                <a:moveTo>
                  <a:pt x="6376911" y="0"/>
                </a:moveTo>
                <a:lnTo>
                  <a:pt x="0" y="0"/>
                </a:lnTo>
                <a:lnTo>
                  <a:pt x="0" y="5648630"/>
                </a:lnTo>
                <a:lnTo>
                  <a:pt x="6376911" y="5648630"/>
                </a:lnTo>
                <a:lnTo>
                  <a:pt x="63769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flipH="1">
            <a:off x="15283223" y="-2696907"/>
            <a:ext cx="8411905" cy="7451214"/>
          </a:xfrm>
          <a:custGeom>
            <a:avLst/>
            <a:gdLst/>
            <a:ahLst/>
            <a:cxnLst/>
            <a:rect l="l" t="t" r="r" b="b"/>
            <a:pathLst>
              <a:path w="8411905" h="7451214">
                <a:moveTo>
                  <a:pt x="8411904" y="0"/>
                </a:moveTo>
                <a:lnTo>
                  <a:pt x="0" y="0"/>
                </a:lnTo>
                <a:lnTo>
                  <a:pt x="0" y="7451214"/>
                </a:lnTo>
                <a:lnTo>
                  <a:pt x="8411904" y="7451214"/>
                </a:lnTo>
                <a:lnTo>
                  <a:pt x="84119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1314360" y="1346556"/>
            <a:ext cx="5566617" cy="8355147"/>
          </a:xfrm>
          <a:custGeom>
            <a:avLst/>
            <a:gdLst/>
            <a:ahLst/>
            <a:cxnLst/>
            <a:rect l="l" t="t" r="r" b="b"/>
            <a:pathLst>
              <a:path w="5566617" h="8355147">
                <a:moveTo>
                  <a:pt x="0" y="0"/>
                </a:moveTo>
                <a:lnTo>
                  <a:pt x="5566617" y="0"/>
                </a:lnTo>
                <a:lnTo>
                  <a:pt x="5566617" y="8355147"/>
                </a:lnTo>
                <a:lnTo>
                  <a:pt x="0" y="8355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244454" y="-123825"/>
            <a:ext cx="14569268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36"/>
              </a:lnSpc>
              <a:spcBef>
                <a:spcPct val="0"/>
              </a:spcBef>
            </a:pPr>
            <a:r>
              <a:rPr lang="en-US" sz="7947" b="1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DESARROLLO DEL PROYECTO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4088" y="2766447"/>
            <a:ext cx="6425423" cy="392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489" lvl="1" indent="-267244" algn="l">
              <a:lnSpc>
                <a:spcPts val="3465"/>
              </a:lnSpc>
              <a:buFont typeface="Arial"/>
              <a:buChar char="•"/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Planificación y Estructuración Inicial</a:t>
            </a:r>
          </a:p>
          <a:p>
            <a:pPr algn="l">
              <a:lnSpc>
                <a:spcPts val="3465"/>
              </a:lnSpc>
            </a:pPr>
            <a:endParaRPr lang="en-US" sz="2475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4489" lvl="1" indent="-267244" algn="l">
              <a:lnSpc>
                <a:spcPts val="3465"/>
              </a:lnSpc>
              <a:buFont typeface="Arial"/>
              <a:buChar char="•"/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Diseño de la Interfaz y Arquitectura</a:t>
            </a:r>
          </a:p>
          <a:p>
            <a:pPr algn="l">
              <a:lnSpc>
                <a:spcPts val="3465"/>
              </a:lnSpc>
            </a:pPr>
            <a:endParaRPr lang="en-US" sz="2475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4489" lvl="1" indent="-267244" algn="l">
              <a:lnSpc>
                <a:spcPts val="3465"/>
              </a:lnSpc>
              <a:buFont typeface="Arial"/>
              <a:buChar char="•"/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Desarrollo Técnico del Sistema</a:t>
            </a:r>
          </a:p>
          <a:p>
            <a:pPr algn="l">
              <a:lnSpc>
                <a:spcPts val="3465"/>
              </a:lnSpc>
            </a:pPr>
            <a:endParaRPr lang="en-US" sz="2475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4489" lvl="1" indent="-267244" algn="l">
              <a:lnSpc>
                <a:spcPts val="3465"/>
              </a:lnSpc>
              <a:buFont typeface="Arial"/>
              <a:buChar char="•"/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Integración, Pruebas y Validaciones</a:t>
            </a:r>
          </a:p>
          <a:p>
            <a:pPr algn="l">
              <a:lnSpc>
                <a:spcPts val="3465"/>
              </a:lnSpc>
            </a:pPr>
            <a:endParaRPr lang="en-US" sz="2475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4489" lvl="1" indent="-267244" algn="l">
              <a:lnSpc>
                <a:spcPts val="3465"/>
              </a:lnSpc>
              <a:buFont typeface="Arial"/>
              <a:buChar char="•"/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Marcha Blanca y Lanzamiento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769"/>
            <a:ext cx="18288000" cy="1289800"/>
            <a:chOff x="0" y="0"/>
            <a:chExt cx="4816593" cy="33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9700"/>
            </a:xfrm>
            <a:custGeom>
              <a:avLst/>
              <a:gdLst/>
              <a:ahLst/>
              <a:cxnLst/>
              <a:rect l="l" t="t" r="r" b="b"/>
              <a:pathLst>
                <a:path w="4816592" h="339700">
                  <a:moveTo>
                    <a:pt x="0" y="0"/>
                  </a:moveTo>
                  <a:lnTo>
                    <a:pt x="4816592" y="0"/>
                  </a:lnTo>
                  <a:lnTo>
                    <a:pt x="4816592" y="339700"/>
                  </a:lnTo>
                  <a:lnTo>
                    <a:pt x="0" y="3397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77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9890" y="1348009"/>
            <a:ext cx="6193774" cy="8758911"/>
          </a:xfrm>
          <a:custGeom>
            <a:avLst/>
            <a:gdLst/>
            <a:ahLst/>
            <a:cxnLst/>
            <a:rect l="l" t="t" r="r" b="b"/>
            <a:pathLst>
              <a:path w="6193774" h="8758911">
                <a:moveTo>
                  <a:pt x="0" y="0"/>
                </a:moveTo>
                <a:lnTo>
                  <a:pt x="6193774" y="0"/>
                </a:lnTo>
                <a:lnTo>
                  <a:pt x="6193774" y="8758911"/>
                </a:lnTo>
                <a:lnTo>
                  <a:pt x="0" y="8758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90" b="-169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4162676" y="36981"/>
            <a:ext cx="1032413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 ARQUITECTURA CNN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62441" y="2487888"/>
            <a:ext cx="5441632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  CAPAS CONVOLUCIONALES</a:t>
            </a:r>
          </a:p>
          <a:p>
            <a:pPr marL="496574" lvl="1" indent="-248287" algn="ctr">
              <a:lnSpc>
                <a:spcPts val="2760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CONV2D CON 32 FILTROS</a:t>
            </a:r>
          </a:p>
          <a:p>
            <a:pPr marL="496574" lvl="1" indent="-248287" algn="ctr">
              <a:lnSpc>
                <a:spcPts val="2760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CONV2D CON 64 FILTROS</a:t>
            </a:r>
          </a:p>
          <a:p>
            <a:pPr marL="496574" lvl="1" indent="-248287" algn="ctr">
              <a:lnSpc>
                <a:spcPts val="2760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CONV2D CON 128 FILTROS</a:t>
            </a:r>
          </a:p>
          <a:p>
            <a:pPr algn="ctr">
              <a:lnSpc>
                <a:spcPts val="2760"/>
              </a:lnSpc>
              <a:spcBef>
                <a:spcPct val="0"/>
              </a:spcBef>
            </a:pPr>
            <a:endParaRPr lang="en-US" sz="23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11385" y="5679839"/>
            <a:ext cx="8743743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 CADA BLOQUE APLICO BATCH NORMALIZATION PARA ESTABILIZAR EL ENTRENAMIENTO, RELU COMO ACTIVACIÓN, MAXPOOLING PARA REDUCIR DIMENSIONES Y DROPOUT PARA EVITAR EL SOBREAJUSTE.</a:t>
            </a:r>
          </a:p>
          <a:p>
            <a:pPr algn="l">
              <a:lnSpc>
                <a:spcPts val="3600"/>
              </a:lnSpc>
            </a:pPr>
            <a:endParaRPr lang="en-US" sz="23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DESPUÉS DE EXTRAER CARACTERÍSTICAS, PASO A CAPAS DENSAS: UNA DE 128 NEURONAS Y FINALMENTE LA CAPA SOFTMAX DE 5 CLASES, QUE CORRESPONDE A LAS EMOCIONES.”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769"/>
            <a:ext cx="18288000" cy="1289800"/>
            <a:chOff x="0" y="0"/>
            <a:chExt cx="4816593" cy="33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9700"/>
            </a:xfrm>
            <a:custGeom>
              <a:avLst/>
              <a:gdLst/>
              <a:ahLst/>
              <a:cxnLst/>
              <a:rect l="l" t="t" r="r" b="b"/>
              <a:pathLst>
                <a:path w="4816592" h="339700">
                  <a:moveTo>
                    <a:pt x="0" y="0"/>
                  </a:moveTo>
                  <a:lnTo>
                    <a:pt x="4816592" y="0"/>
                  </a:lnTo>
                  <a:lnTo>
                    <a:pt x="4816592" y="339700"/>
                  </a:lnTo>
                  <a:lnTo>
                    <a:pt x="0" y="3397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77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1742" y="2134241"/>
            <a:ext cx="5399261" cy="6473092"/>
          </a:xfrm>
          <a:custGeom>
            <a:avLst/>
            <a:gdLst/>
            <a:ahLst/>
            <a:cxnLst/>
            <a:rect l="l" t="t" r="r" b="b"/>
            <a:pathLst>
              <a:path w="5399261" h="6473092">
                <a:moveTo>
                  <a:pt x="0" y="0"/>
                </a:moveTo>
                <a:lnTo>
                  <a:pt x="5399261" y="0"/>
                </a:lnTo>
                <a:lnTo>
                  <a:pt x="5399261" y="6473092"/>
                </a:lnTo>
                <a:lnTo>
                  <a:pt x="0" y="647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354016" y="2164791"/>
            <a:ext cx="5941455" cy="6442542"/>
          </a:xfrm>
          <a:custGeom>
            <a:avLst/>
            <a:gdLst/>
            <a:ahLst/>
            <a:cxnLst/>
            <a:rect l="l" t="t" r="r" b="b"/>
            <a:pathLst>
              <a:path w="5941455" h="6442542">
                <a:moveTo>
                  <a:pt x="0" y="0"/>
                </a:moveTo>
                <a:lnTo>
                  <a:pt x="5941456" y="0"/>
                </a:lnTo>
                <a:lnTo>
                  <a:pt x="5941456" y="6442542"/>
                </a:lnTo>
                <a:lnTo>
                  <a:pt x="0" y="6442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2619322" y="2164791"/>
            <a:ext cx="5206451" cy="6328462"/>
          </a:xfrm>
          <a:custGeom>
            <a:avLst/>
            <a:gdLst/>
            <a:ahLst/>
            <a:cxnLst/>
            <a:rect l="l" t="t" r="r" b="b"/>
            <a:pathLst>
              <a:path w="5206451" h="6328462">
                <a:moveTo>
                  <a:pt x="0" y="0"/>
                </a:moveTo>
                <a:lnTo>
                  <a:pt x="5206451" y="0"/>
                </a:lnTo>
                <a:lnTo>
                  <a:pt x="5206451" y="6328462"/>
                </a:lnTo>
                <a:lnTo>
                  <a:pt x="0" y="6328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5145185" y="36981"/>
            <a:ext cx="685759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  RESULTADOS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0589" y="2117679"/>
            <a:ext cx="3498469" cy="535153"/>
            <a:chOff x="0" y="0"/>
            <a:chExt cx="921407" cy="1409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1408" cy="140946"/>
            </a:xfrm>
            <a:custGeom>
              <a:avLst/>
              <a:gdLst/>
              <a:ahLst/>
              <a:cxnLst/>
              <a:rect l="l" t="t" r="r" b="b"/>
              <a:pathLst>
                <a:path w="921408" h="140946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r>
                <a:rPr lang="en-US" sz="21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DIFICULTADES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-8415"/>
            <a:ext cx="1055466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599"/>
              </a:lnSpc>
              <a:spcBef>
                <a:spcPct val="0"/>
              </a:spcBef>
            </a:pPr>
            <a:r>
              <a:rPr lang="en-US" sz="5499" b="1">
                <a:solidFill>
                  <a:srgbClr val="1A1A1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DIFICULTADES Y MEJORAS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4065" y="3268185"/>
            <a:ext cx="8426208" cy="444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069" lvl="1" indent="-212535" algn="just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Entrenamiento del modelo con imágenes</a:t>
            </a:r>
          </a:p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Durante el proceso de entrenamiento del modelo se presentaron problemas porque muchas de las imágenes de emociones no correspondían correctamente a las carpetas asignadas. Esto generó retrasos y obligó a reorganizar el dataset-</a:t>
            </a:r>
          </a:p>
          <a:p>
            <a:pPr algn="just">
              <a:lnSpc>
                <a:spcPts val="2756"/>
              </a:lnSpc>
            </a:pPr>
            <a:endParaRPr lang="en-US" sz="1968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25069" lvl="1" indent="-212535" algn="just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Organización de la documentación</a:t>
            </a:r>
          </a:p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 La falta de estructura y claridad en la documentación del proyecto dificultó el seguimiento de tareas y la comunicación dentro del equipo.</a:t>
            </a:r>
          </a:p>
          <a:p>
            <a:pPr algn="just">
              <a:lnSpc>
                <a:spcPts val="2756"/>
              </a:lnSpc>
            </a:pPr>
            <a:endParaRPr lang="en-US" sz="1968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56"/>
              </a:lnSpc>
            </a:pPr>
            <a:endParaRPr lang="en-US" sz="1968">
              <a:solidFill>
                <a:srgbClr val="100F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747751" y="2117679"/>
            <a:ext cx="3498469" cy="535153"/>
            <a:chOff x="0" y="0"/>
            <a:chExt cx="921407" cy="1409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1408" cy="140946"/>
            </a:xfrm>
            <a:custGeom>
              <a:avLst/>
              <a:gdLst/>
              <a:ahLst/>
              <a:cxnLst/>
              <a:rect l="l" t="t" r="r" b="b"/>
              <a:pathLst>
                <a:path w="921408" h="140946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r>
                <a:rPr lang="en-US" sz="21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MEJORAS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861792" y="3483996"/>
            <a:ext cx="8426208" cy="307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069" lvl="1" indent="-212535" algn="just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Se desarrolló un script en Python que permitió capturar fotografías de cada integrante del equipo representando emociones específicas. Esto garantizó un dataset limpio, etiquetado correctamente y acorde a las necesidades del modelo.</a:t>
            </a:r>
          </a:p>
          <a:p>
            <a:pPr marL="425069" lvl="1" indent="-212535" algn="just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Se estableció una rutina diaria de reuniones breves, donde se asignaban tareas claras y se definían los documentos a elaborar o actualizar. Este proceso mejoró la organización, la trazabilidad y la eficiencia del trabajo colaborativo.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13500" y="7462685"/>
            <a:ext cx="6376911" cy="5648629"/>
          </a:xfrm>
          <a:custGeom>
            <a:avLst/>
            <a:gdLst/>
            <a:ahLst/>
            <a:cxnLst/>
            <a:rect l="l" t="t" r="r" b="b"/>
            <a:pathLst>
              <a:path w="6376911" h="5648629">
                <a:moveTo>
                  <a:pt x="6376911" y="0"/>
                </a:moveTo>
                <a:lnTo>
                  <a:pt x="0" y="0"/>
                </a:lnTo>
                <a:lnTo>
                  <a:pt x="0" y="5648630"/>
                </a:lnTo>
                <a:lnTo>
                  <a:pt x="6376911" y="5648630"/>
                </a:lnTo>
                <a:lnTo>
                  <a:pt x="63769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flipH="1">
            <a:off x="15207582" y="-2696907"/>
            <a:ext cx="8411905" cy="7451214"/>
          </a:xfrm>
          <a:custGeom>
            <a:avLst/>
            <a:gdLst/>
            <a:ahLst/>
            <a:cxnLst/>
            <a:rect l="l" t="t" r="r" b="b"/>
            <a:pathLst>
              <a:path w="8411905" h="7451214">
                <a:moveTo>
                  <a:pt x="8411905" y="0"/>
                </a:moveTo>
                <a:lnTo>
                  <a:pt x="0" y="0"/>
                </a:lnTo>
                <a:lnTo>
                  <a:pt x="0" y="7451214"/>
                </a:lnTo>
                <a:lnTo>
                  <a:pt x="8411905" y="7451214"/>
                </a:lnTo>
                <a:lnTo>
                  <a:pt x="84119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965521" y="3222833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5028706" y="-123825"/>
            <a:ext cx="8230588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36"/>
              </a:lnSpc>
              <a:spcBef>
                <a:spcPct val="0"/>
              </a:spcBef>
            </a:pPr>
            <a:r>
              <a:rPr lang="en-US" sz="7947" b="1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DEMOTRACÍON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04224" y="1889333"/>
            <a:ext cx="9879552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36"/>
              </a:lnSpc>
              <a:spcBef>
                <a:spcPct val="0"/>
              </a:spcBef>
            </a:pPr>
            <a:r>
              <a:rPr lang="en-US" sz="7947" b="1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WWW.SENTIBOT.CL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458" y="462616"/>
            <a:ext cx="6635590" cy="9296798"/>
          </a:xfrm>
          <a:custGeom>
            <a:avLst/>
            <a:gdLst/>
            <a:ahLst/>
            <a:cxnLst/>
            <a:rect l="l" t="t" r="r" b="b"/>
            <a:pathLst>
              <a:path w="6635590" h="9296798">
                <a:moveTo>
                  <a:pt x="0" y="0"/>
                </a:moveTo>
                <a:lnTo>
                  <a:pt x="6635590" y="0"/>
                </a:lnTo>
                <a:lnTo>
                  <a:pt x="6635590" y="9296799"/>
                </a:lnTo>
                <a:lnTo>
                  <a:pt x="0" y="929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67" r="-9317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9886775" y="462616"/>
            <a:ext cx="5722743" cy="1601953"/>
            <a:chOff x="0" y="0"/>
            <a:chExt cx="1507225" cy="4219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7225" cy="421913"/>
            </a:xfrm>
            <a:custGeom>
              <a:avLst/>
              <a:gdLst/>
              <a:ahLst/>
              <a:cxnLst/>
              <a:rect l="l" t="t" r="r" b="b"/>
              <a:pathLst>
                <a:path w="1507225" h="421913">
                  <a:moveTo>
                    <a:pt x="0" y="0"/>
                  </a:moveTo>
                  <a:lnTo>
                    <a:pt x="1507225" y="0"/>
                  </a:lnTo>
                  <a:lnTo>
                    <a:pt x="1507225" y="421913"/>
                  </a:lnTo>
                  <a:lnTo>
                    <a:pt x="0" y="421913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07225" cy="47906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215"/>
                </a:lnSpc>
              </a:pPr>
              <a:r>
                <a:rPr lang="en-US" sz="3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Cierre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259068" y="2517091"/>
            <a:ext cx="8978157" cy="155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8"/>
              </a:lnSpc>
            </a:pPr>
            <a:r>
              <a:rPr lang="en-US" sz="2227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El proyecto entregó un sistema funcional que reconoce emociones y apoya el bienestar estudiantil, integrando tecnología innovadora y un desarrollo ágil validado con el cliente.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0853" y="457040"/>
            <a:ext cx="6687266" cy="9369199"/>
          </a:xfrm>
          <a:custGeom>
            <a:avLst/>
            <a:gdLst/>
            <a:ahLst/>
            <a:cxnLst/>
            <a:rect l="l" t="t" r="r" b="b"/>
            <a:pathLst>
              <a:path w="6687266" h="9369199">
                <a:moveTo>
                  <a:pt x="0" y="0"/>
                </a:moveTo>
                <a:lnTo>
                  <a:pt x="6687266" y="0"/>
                </a:lnTo>
                <a:lnTo>
                  <a:pt x="6687266" y="9369199"/>
                </a:lnTo>
                <a:lnTo>
                  <a:pt x="0" y="936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054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7465033" y="2759242"/>
            <a:ext cx="10345016" cy="5181099"/>
            <a:chOff x="0" y="0"/>
            <a:chExt cx="2724613" cy="13645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4613" cy="1364569"/>
            </a:xfrm>
            <a:custGeom>
              <a:avLst/>
              <a:gdLst/>
              <a:ahLst/>
              <a:cxnLst/>
              <a:rect l="l" t="t" r="r" b="b"/>
              <a:pathLst>
                <a:path w="2724613" h="1364569">
                  <a:moveTo>
                    <a:pt x="0" y="0"/>
                  </a:moveTo>
                  <a:lnTo>
                    <a:pt x="2724613" y="0"/>
                  </a:lnTo>
                  <a:lnTo>
                    <a:pt x="2724613" y="1364569"/>
                  </a:lnTo>
                  <a:lnTo>
                    <a:pt x="0" y="136456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724613" cy="1383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65033" y="1396704"/>
            <a:ext cx="655338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69"/>
              </a:lnSpc>
              <a:spcBef>
                <a:spcPct val="0"/>
              </a:spcBef>
            </a:pPr>
            <a:r>
              <a:rPr lang="en-US" sz="6391" b="1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INTRODUCCIÓN</a:t>
            </a:r>
          </a:p>
        </p:txBody>
      </p:sp>
      <p:sp>
        <p:nvSpPr>
          <p:cNvPr id="7" name="Freeform 7"/>
          <p:cNvSpPr/>
          <p:nvPr/>
        </p:nvSpPr>
        <p:spPr>
          <a:xfrm>
            <a:off x="7465033" y="7940341"/>
            <a:ext cx="10345016" cy="691418"/>
          </a:xfrm>
          <a:custGeom>
            <a:avLst/>
            <a:gdLst/>
            <a:ahLst/>
            <a:cxnLst/>
            <a:rect l="l" t="t" r="r" b="b"/>
            <a:pathLst>
              <a:path w="10345016" h="691418">
                <a:moveTo>
                  <a:pt x="0" y="0"/>
                </a:moveTo>
                <a:lnTo>
                  <a:pt x="10345016" y="0"/>
                </a:lnTo>
                <a:lnTo>
                  <a:pt x="10345016" y="691418"/>
                </a:lnTo>
                <a:lnTo>
                  <a:pt x="0" y="691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1625" b="-2387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7588820" y="2989392"/>
            <a:ext cx="10221229" cy="481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proyecto busca desarrollar un sistema inteligente de apoyo socioemocional que, mediante reconocimiento facial y análisis de emociones, detecte el estado de ánimo de los estudiantes.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sistema entregará sugerencias de actividades para los alumnos, permitirá a los docentes visualizar la satisfacción general y el estilo de clases, y brindará a los psicólogos reportes e indicadores emocionales que faciliten intervenciones oportunas.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 conjunto, se busca mejorar el bienestar emocional y el aprendizaje estudiantil mediante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uso de tecnología innovadora.</a:t>
            </a: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"/>
            <a:ext cx="4513686" cy="10287000"/>
          </a:xfrm>
          <a:custGeom>
            <a:avLst/>
            <a:gdLst/>
            <a:ahLst/>
            <a:cxnLst/>
            <a:rect l="l" t="t" r="r" b="b"/>
            <a:pathLst>
              <a:path w="4513686" h="11241465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164" r="-160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1681132" y="-528914"/>
            <a:ext cx="8321306" cy="1057828"/>
            <a:chOff x="0" y="0"/>
            <a:chExt cx="2191620" cy="278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91620" cy="278605"/>
            </a:xfrm>
            <a:custGeom>
              <a:avLst/>
              <a:gdLst/>
              <a:ahLst/>
              <a:cxnLst/>
              <a:rect l="l" t="t" r="r" b="b"/>
              <a:pathLst>
                <a:path w="2191620" h="278605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271868" y="2009815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389744" y="4224042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6389744" y="6658736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6465724" y="2172762"/>
            <a:ext cx="1451205" cy="1451205"/>
          </a:xfrm>
          <a:custGeom>
            <a:avLst/>
            <a:gdLst/>
            <a:ahLst/>
            <a:cxnLst/>
            <a:rect l="l" t="t" r="r" b="b"/>
            <a:pathLst>
              <a:path w="1451205" h="1451205">
                <a:moveTo>
                  <a:pt x="0" y="0"/>
                </a:moveTo>
                <a:lnTo>
                  <a:pt x="1451205" y="0"/>
                </a:lnTo>
                <a:lnTo>
                  <a:pt x="1451205" y="1451205"/>
                </a:lnTo>
                <a:lnTo>
                  <a:pt x="0" y="145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6783729" y="4488957"/>
            <a:ext cx="1050947" cy="1304788"/>
          </a:xfrm>
          <a:custGeom>
            <a:avLst/>
            <a:gdLst/>
            <a:ahLst/>
            <a:cxnLst/>
            <a:rect l="l" t="t" r="r" b="b"/>
            <a:pathLst>
              <a:path w="1050947" h="1304788">
                <a:moveTo>
                  <a:pt x="0" y="0"/>
                </a:moveTo>
                <a:lnTo>
                  <a:pt x="1050947" y="0"/>
                </a:lnTo>
                <a:lnTo>
                  <a:pt x="1050947" y="1304788"/>
                </a:lnTo>
                <a:lnTo>
                  <a:pt x="0" y="1304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6685191" y="6954183"/>
            <a:ext cx="1248022" cy="1248022"/>
          </a:xfrm>
          <a:custGeom>
            <a:avLst/>
            <a:gdLst/>
            <a:ahLst/>
            <a:cxnLst/>
            <a:rect l="l" t="t" r="r" b="b"/>
            <a:pathLst>
              <a:path w="1248022" h="1248022">
                <a:moveTo>
                  <a:pt x="0" y="0"/>
                </a:moveTo>
                <a:lnTo>
                  <a:pt x="1248022" y="0"/>
                </a:lnTo>
                <a:lnTo>
                  <a:pt x="1248022" y="1248022"/>
                </a:lnTo>
                <a:lnTo>
                  <a:pt x="0" y="1248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5935326" y="696424"/>
            <a:ext cx="12165726" cy="97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47"/>
              </a:lnSpc>
              <a:spcBef>
                <a:spcPct val="0"/>
              </a:spcBef>
            </a:pPr>
            <a:r>
              <a:rPr lang="en-US" sz="5872" b="1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OBJ</a:t>
            </a:r>
            <a:r>
              <a:rPr lang="en-US" sz="5872" b="1" u="none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ETIVO GENERAL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37805" y="2755425"/>
            <a:ext cx="872149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9"/>
              </a:lnSpc>
              <a:spcBef>
                <a:spcPct val="0"/>
              </a:spcBef>
            </a:pPr>
            <a:r>
              <a:rPr lang="en-US" sz="241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Implementar un sistema de reconocimiento de emociones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81812" y="4896762"/>
            <a:ext cx="911107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9"/>
              </a:lnSpc>
              <a:spcBef>
                <a:spcPct val="0"/>
              </a:spcBef>
            </a:pPr>
            <a:r>
              <a:rPr lang="en-US" sz="241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Proporcionar a docentes y equipos de apoyo información visual y reportes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37805" y="7262151"/>
            <a:ext cx="845235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99"/>
              </a:lnSpc>
              <a:spcBef>
                <a:spcPct val="0"/>
              </a:spcBef>
            </a:pPr>
            <a:r>
              <a:rPr lang="en-US" sz="241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apoyo socioemocional para los estudiantes según su estado emocional.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469520"/>
            <a:ext cx="18288000" cy="2817480"/>
          </a:xfrm>
          <a:custGeom>
            <a:avLst/>
            <a:gdLst/>
            <a:ahLst/>
            <a:cxnLst/>
            <a:rect l="l" t="t" r="r" b="b"/>
            <a:pathLst>
              <a:path w="18288000" h="2817480">
                <a:moveTo>
                  <a:pt x="0" y="0"/>
                </a:moveTo>
                <a:lnTo>
                  <a:pt x="18288000" y="0"/>
                </a:lnTo>
                <a:lnTo>
                  <a:pt x="18288000" y="2817480"/>
                </a:lnTo>
                <a:lnTo>
                  <a:pt x="0" y="281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9531" b="-12292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1681132" y="-528914"/>
            <a:ext cx="8321306" cy="1057828"/>
            <a:chOff x="0" y="0"/>
            <a:chExt cx="2191620" cy="2786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91620" cy="278605"/>
            </a:xfrm>
            <a:custGeom>
              <a:avLst/>
              <a:gdLst/>
              <a:ahLst/>
              <a:cxnLst/>
              <a:rect l="l" t="t" r="r" b="b"/>
              <a:pathLst>
                <a:path w="2191620" h="278605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35326" y="696424"/>
            <a:ext cx="12165726" cy="97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47"/>
              </a:lnSpc>
              <a:spcBef>
                <a:spcPct val="0"/>
              </a:spcBef>
            </a:pPr>
            <a:r>
              <a:rPr lang="en-US" sz="5872" b="1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M</a:t>
            </a:r>
            <a:r>
              <a:rPr lang="en-US" sz="5872" b="1" u="none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ETODOLOGÍA IMPLEMENTADA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3056" y="3647365"/>
            <a:ext cx="3853644" cy="41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Reunión con el cliente</a:t>
            </a:r>
          </a:p>
        </p:txBody>
      </p:sp>
      <p:sp>
        <p:nvSpPr>
          <p:cNvPr id="8" name="Freeform 8"/>
          <p:cNvSpPr/>
          <p:nvPr/>
        </p:nvSpPr>
        <p:spPr>
          <a:xfrm>
            <a:off x="2414199" y="1856074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6" y="0"/>
                </a:lnTo>
                <a:lnTo>
                  <a:pt x="1838916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608054" y="2019020"/>
            <a:ext cx="1451205" cy="1451205"/>
          </a:xfrm>
          <a:custGeom>
            <a:avLst/>
            <a:gdLst/>
            <a:ahLst/>
            <a:cxnLst/>
            <a:rect l="l" t="t" r="r" b="b"/>
            <a:pathLst>
              <a:path w="1451205" h="1451205">
                <a:moveTo>
                  <a:pt x="0" y="0"/>
                </a:moveTo>
                <a:lnTo>
                  <a:pt x="1451205" y="0"/>
                </a:lnTo>
                <a:lnTo>
                  <a:pt x="1451205" y="1451205"/>
                </a:lnTo>
                <a:lnTo>
                  <a:pt x="0" y="145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7841996" y="1676035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6" y="0"/>
                </a:lnTo>
                <a:lnTo>
                  <a:pt x="1838916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8035851" y="1838981"/>
            <a:ext cx="1451205" cy="1451205"/>
          </a:xfrm>
          <a:custGeom>
            <a:avLst/>
            <a:gdLst/>
            <a:ahLst/>
            <a:cxnLst/>
            <a:rect l="l" t="t" r="r" b="b"/>
            <a:pathLst>
              <a:path w="1451205" h="1451205">
                <a:moveTo>
                  <a:pt x="0" y="0"/>
                </a:moveTo>
                <a:lnTo>
                  <a:pt x="1451205" y="0"/>
                </a:lnTo>
                <a:lnTo>
                  <a:pt x="1451205" y="1451205"/>
                </a:lnTo>
                <a:lnTo>
                  <a:pt x="0" y="145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3462337" y="1766054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3656193" y="1929000"/>
            <a:ext cx="1451205" cy="1451205"/>
          </a:xfrm>
          <a:custGeom>
            <a:avLst/>
            <a:gdLst/>
            <a:ahLst/>
            <a:cxnLst/>
            <a:rect l="l" t="t" r="r" b="b"/>
            <a:pathLst>
              <a:path w="1451205" h="1451205">
                <a:moveTo>
                  <a:pt x="0" y="0"/>
                </a:moveTo>
                <a:lnTo>
                  <a:pt x="1451205" y="0"/>
                </a:lnTo>
                <a:lnTo>
                  <a:pt x="1451205" y="1451206"/>
                </a:lnTo>
                <a:lnTo>
                  <a:pt x="0" y="1451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6834632" y="3642447"/>
            <a:ext cx="3853644" cy="42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Reuniones del equipo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79950" y="3557346"/>
            <a:ext cx="4473896" cy="41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4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Sprints de desarrollo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81132" y="-528914"/>
            <a:ext cx="8321306" cy="1057828"/>
            <a:chOff x="0" y="0"/>
            <a:chExt cx="2191620" cy="278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1620" cy="278605"/>
            </a:xfrm>
            <a:custGeom>
              <a:avLst/>
              <a:gdLst/>
              <a:ahLst/>
              <a:cxnLst/>
              <a:rect l="l" t="t" r="r" b="b"/>
              <a:pathLst>
                <a:path w="2191620" h="278605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35326" y="696424"/>
            <a:ext cx="12165726" cy="97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47"/>
              </a:lnSpc>
              <a:spcBef>
                <a:spcPct val="0"/>
              </a:spcBef>
            </a:pPr>
            <a:r>
              <a:rPr lang="en-US" sz="5872" b="1">
                <a:solidFill>
                  <a:srgbClr val="1A1A1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SPRINT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88002"/>
            <a:ext cx="8668963" cy="467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5"/>
              </a:lnSpc>
            </a:pPr>
            <a:r>
              <a:rPr lang="en-US" sz="30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1: Planificación del proyecto - </a:t>
            </a:r>
            <a:r>
              <a:rPr lang="en-US" sz="3075">
                <a:solidFill>
                  <a:srgbClr val="007A3F"/>
                </a:solidFill>
                <a:latin typeface="Montserrat"/>
                <a:ea typeface="Montserrat"/>
                <a:cs typeface="Montserrat"/>
                <a:sym typeface="Montserrat"/>
              </a:rPr>
              <a:t>Completado</a:t>
            </a:r>
          </a:p>
          <a:p>
            <a:pPr algn="l">
              <a:lnSpc>
                <a:spcPts val="4305"/>
              </a:lnSpc>
            </a:pPr>
            <a:r>
              <a:rPr lang="en-US" sz="30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2:Diseño de interfaz - </a:t>
            </a:r>
            <a:r>
              <a:rPr lang="en-US" sz="3075">
                <a:solidFill>
                  <a:srgbClr val="007A3F"/>
                </a:solidFill>
                <a:latin typeface="Montserrat"/>
                <a:ea typeface="Montserrat"/>
                <a:cs typeface="Montserrat"/>
                <a:sym typeface="Montserrat"/>
              </a:rPr>
              <a:t>Completado</a:t>
            </a:r>
          </a:p>
          <a:p>
            <a:pPr algn="l">
              <a:lnSpc>
                <a:spcPts val="4305"/>
              </a:lnSpc>
            </a:pPr>
            <a:r>
              <a:rPr lang="en-US" sz="30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3:Desarrollo backend - </a:t>
            </a:r>
            <a:r>
              <a:rPr lang="en-US" sz="3075">
                <a:solidFill>
                  <a:srgbClr val="007A3F"/>
                </a:solidFill>
                <a:latin typeface="Montserrat"/>
                <a:ea typeface="Montserrat"/>
                <a:cs typeface="Montserrat"/>
                <a:sym typeface="Montserrat"/>
              </a:rPr>
              <a:t>Completado</a:t>
            </a:r>
          </a:p>
          <a:p>
            <a:pPr algn="l">
              <a:lnSpc>
                <a:spcPts val="4305"/>
              </a:lnSpc>
            </a:pPr>
            <a:r>
              <a:rPr lang="en-US" sz="30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4:Desarrollo frontend - </a:t>
            </a:r>
            <a:r>
              <a:rPr lang="en-US" sz="3075">
                <a:solidFill>
                  <a:srgbClr val="00BF63"/>
                </a:solidFill>
                <a:latin typeface="Montserrat"/>
                <a:ea typeface="Montserrat"/>
                <a:cs typeface="Montserrat"/>
                <a:sym typeface="Montserrat"/>
              </a:rPr>
              <a:t>Completado</a:t>
            </a:r>
          </a:p>
          <a:p>
            <a:pPr algn="l">
              <a:lnSpc>
                <a:spcPts val="4305"/>
              </a:lnSpc>
            </a:pPr>
            <a:r>
              <a:rPr lang="en-US" sz="30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6:Test - </a:t>
            </a:r>
            <a:r>
              <a:rPr lang="en-US" sz="3075">
                <a:solidFill>
                  <a:srgbClr val="007A3F"/>
                </a:solidFill>
                <a:latin typeface="Montserrat"/>
                <a:ea typeface="Montserrat"/>
                <a:cs typeface="Montserrat"/>
                <a:sym typeface="Montserrat"/>
              </a:rPr>
              <a:t>Completado</a:t>
            </a:r>
          </a:p>
          <a:p>
            <a:pPr algn="l">
              <a:lnSpc>
                <a:spcPts val="4305"/>
              </a:lnSpc>
            </a:pPr>
            <a:r>
              <a:rPr lang="en-US" sz="30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5:Marcha blanca - </a:t>
            </a:r>
            <a:r>
              <a:rPr lang="en-US" sz="3075">
                <a:solidFill>
                  <a:srgbClr val="007A3F"/>
                </a:solidFill>
                <a:latin typeface="Montserrat"/>
                <a:ea typeface="Montserrat"/>
                <a:cs typeface="Montserrat"/>
                <a:sym typeface="Montserrat"/>
              </a:rPr>
              <a:t>En proceso</a:t>
            </a:r>
          </a:p>
          <a:p>
            <a:pPr algn="l">
              <a:lnSpc>
                <a:spcPts val="4305"/>
              </a:lnSpc>
            </a:pPr>
            <a:r>
              <a:rPr lang="en-US" sz="3075">
                <a:solidFill>
                  <a:srgbClr val="100F0D"/>
                </a:solidFill>
                <a:latin typeface="Montserrat"/>
                <a:ea typeface="Montserrat"/>
                <a:cs typeface="Montserrat"/>
                <a:sym typeface="Montserrat"/>
              </a:rPr>
              <a:t>6:Correcciones - </a:t>
            </a:r>
            <a:r>
              <a:rPr lang="en-US" sz="3075">
                <a:solidFill>
                  <a:srgbClr val="7A0000"/>
                </a:solidFill>
                <a:latin typeface="Montserrat"/>
                <a:ea typeface="Montserrat"/>
                <a:cs typeface="Montserrat"/>
                <a:sym typeface="Montserrat"/>
              </a:rPr>
              <a:t>Pendiente</a:t>
            </a:r>
          </a:p>
          <a:p>
            <a:pPr algn="l">
              <a:lnSpc>
                <a:spcPts val="3465"/>
              </a:lnSpc>
            </a:pPr>
            <a:endParaRPr lang="en-US" sz="3075">
              <a:solidFill>
                <a:srgbClr val="7A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65"/>
              </a:lnSpc>
            </a:pPr>
            <a:endParaRPr lang="en-US" sz="3075">
              <a:solidFill>
                <a:srgbClr val="7A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0" y="7469520"/>
            <a:ext cx="18288000" cy="2817480"/>
          </a:xfrm>
          <a:custGeom>
            <a:avLst/>
            <a:gdLst/>
            <a:ahLst/>
            <a:cxnLst/>
            <a:rect l="l" t="t" r="r" b="b"/>
            <a:pathLst>
              <a:path w="18288000" h="2817480">
                <a:moveTo>
                  <a:pt x="0" y="0"/>
                </a:moveTo>
                <a:lnTo>
                  <a:pt x="18288000" y="0"/>
                </a:lnTo>
                <a:lnTo>
                  <a:pt x="18288000" y="2817480"/>
                </a:lnTo>
                <a:lnTo>
                  <a:pt x="0" y="281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9531" b="-122925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769"/>
            <a:ext cx="18288000" cy="1289800"/>
            <a:chOff x="0" y="0"/>
            <a:chExt cx="4816593" cy="33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9700"/>
            </a:xfrm>
            <a:custGeom>
              <a:avLst/>
              <a:gdLst/>
              <a:ahLst/>
              <a:cxnLst/>
              <a:rect l="l" t="t" r="r" b="b"/>
              <a:pathLst>
                <a:path w="4816592" h="339700">
                  <a:moveTo>
                    <a:pt x="0" y="0"/>
                  </a:moveTo>
                  <a:lnTo>
                    <a:pt x="4816592" y="0"/>
                  </a:lnTo>
                  <a:lnTo>
                    <a:pt x="4816592" y="339700"/>
                  </a:lnTo>
                  <a:lnTo>
                    <a:pt x="0" y="3397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77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5705" y="2520315"/>
            <a:ext cx="5126933" cy="5246370"/>
            <a:chOff x="0" y="0"/>
            <a:chExt cx="916570" cy="9379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6570" cy="937923"/>
            </a:xfrm>
            <a:custGeom>
              <a:avLst/>
              <a:gdLst/>
              <a:ahLst/>
              <a:cxnLst/>
              <a:rect l="l" t="t" r="r" b="b"/>
              <a:pathLst>
                <a:path w="916570" h="937923">
                  <a:moveTo>
                    <a:pt x="892325" y="155341"/>
                  </a:moveTo>
                  <a:lnTo>
                    <a:pt x="781747" y="31728"/>
                  </a:lnTo>
                  <a:cubicBezTo>
                    <a:pt x="763687" y="11539"/>
                    <a:pt x="737881" y="0"/>
                    <a:pt x="710792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719111"/>
                  </a:lnTo>
                  <a:cubicBezTo>
                    <a:pt x="0" y="742530"/>
                    <a:pt x="8633" y="765128"/>
                    <a:pt x="24247" y="782583"/>
                  </a:cubicBezTo>
                  <a:lnTo>
                    <a:pt x="134824" y="906194"/>
                  </a:lnTo>
                  <a:cubicBezTo>
                    <a:pt x="152885" y="926384"/>
                    <a:pt x="178690" y="937923"/>
                    <a:pt x="205778" y="937923"/>
                  </a:cubicBezTo>
                  <a:lnTo>
                    <a:pt x="710790" y="937914"/>
                  </a:lnTo>
                  <a:cubicBezTo>
                    <a:pt x="737878" y="937914"/>
                    <a:pt x="763683" y="926375"/>
                    <a:pt x="781742" y="906186"/>
                  </a:cubicBezTo>
                  <a:lnTo>
                    <a:pt x="892324" y="782570"/>
                  </a:lnTo>
                  <a:cubicBezTo>
                    <a:pt x="907938" y="765116"/>
                    <a:pt x="916571" y="742518"/>
                    <a:pt x="916570" y="719098"/>
                  </a:cubicBezTo>
                  <a:lnTo>
                    <a:pt x="916570" y="218812"/>
                  </a:lnTo>
                  <a:cubicBezTo>
                    <a:pt x="916571" y="195393"/>
                    <a:pt x="907939" y="172796"/>
                    <a:pt x="892325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58453" r="-5773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8201082" y="2520315"/>
            <a:ext cx="8602719" cy="5849849"/>
          </a:xfrm>
          <a:custGeom>
            <a:avLst/>
            <a:gdLst/>
            <a:ahLst/>
            <a:cxnLst/>
            <a:rect l="l" t="t" r="r" b="b"/>
            <a:pathLst>
              <a:path w="8602719" h="5849849">
                <a:moveTo>
                  <a:pt x="0" y="0"/>
                </a:moveTo>
                <a:lnTo>
                  <a:pt x="8602719" y="0"/>
                </a:lnTo>
                <a:lnTo>
                  <a:pt x="8602719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286410" y="36981"/>
            <a:ext cx="1371518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EVIDENCIAS DEL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5817" y="8277187"/>
            <a:ext cx="1506708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Trello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769"/>
            <a:ext cx="18288000" cy="1289800"/>
            <a:chOff x="0" y="0"/>
            <a:chExt cx="4816593" cy="33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9700"/>
            </a:xfrm>
            <a:custGeom>
              <a:avLst/>
              <a:gdLst/>
              <a:ahLst/>
              <a:cxnLst/>
              <a:rect l="l" t="t" r="r" b="b"/>
              <a:pathLst>
                <a:path w="4816592" h="339700">
                  <a:moveTo>
                    <a:pt x="0" y="0"/>
                  </a:moveTo>
                  <a:lnTo>
                    <a:pt x="4816592" y="0"/>
                  </a:lnTo>
                  <a:lnTo>
                    <a:pt x="4816592" y="339700"/>
                  </a:lnTo>
                  <a:lnTo>
                    <a:pt x="0" y="3397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77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7719" y="2638887"/>
            <a:ext cx="5126933" cy="5246370"/>
            <a:chOff x="0" y="0"/>
            <a:chExt cx="916570" cy="9379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6570" cy="937923"/>
            </a:xfrm>
            <a:custGeom>
              <a:avLst/>
              <a:gdLst/>
              <a:ahLst/>
              <a:cxnLst/>
              <a:rect l="l" t="t" r="r" b="b"/>
              <a:pathLst>
                <a:path w="916570" h="937923">
                  <a:moveTo>
                    <a:pt x="892325" y="155341"/>
                  </a:moveTo>
                  <a:lnTo>
                    <a:pt x="781747" y="31728"/>
                  </a:lnTo>
                  <a:cubicBezTo>
                    <a:pt x="763687" y="11539"/>
                    <a:pt x="737881" y="0"/>
                    <a:pt x="710792" y="0"/>
                  </a:cubicBezTo>
                  <a:lnTo>
                    <a:pt x="205781" y="10"/>
                  </a:lnTo>
                  <a:cubicBezTo>
                    <a:pt x="178693" y="10"/>
                    <a:pt x="152888" y="11550"/>
                    <a:pt x="134828" y="31739"/>
                  </a:cubicBezTo>
                  <a:lnTo>
                    <a:pt x="24247" y="155355"/>
                  </a:lnTo>
                  <a:cubicBezTo>
                    <a:pt x="8634" y="172808"/>
                    <a:pt x="1" y="195404"/>
                    <a:pt x="0" y="218821"/>
                  </a:cubicBezTo>
                  <a:lnTo>
                    <a:pt x="0" y="719111"/>
                  </a:lnTo>
                  <a:cubicBezTo>
                    <a:pt x="0" y="742530"/>
                    <a:pt x="8633" y="765128"/>
                    <a:pt x="24247" y="782583"/>
                  </a:cubicBezTo>
                  <a:lnTo>
                    <a:pt x="134824" y="906194"/>
                  </a:lnTo>
                  <a:cubicBezTo>
                    <a:pt x="152885" y="926384"/>
                    <a:pt x="178690" y="937923"/>
                    <a:pt x="205778" y="937923"/>
                  </a:cubicBezTo>
                  <a:lnTo>
                    <a:pt x="710790" y="937914"/>
                  </a:lnTo>
                  <a:cubicBezTo>
                    <a:pt x="737878" y="937914"/>
                    <a:pt x="763683" y="926375"/>
                    <a:pt x="781742" y="906186"/>
                  </a:cubicBezTo>
                  <a:lnTo>
                    <a:pt x="892324" y="782570"/>
                  </a:lnTo>
                  <a:cubicBezTo>
                    <a:pt x="907938" y="765116"/>
                    <a:pt x="916571" y="742518"/>
                    <a:pt x="916570" y="719098"/>
                  </a:cubicBezTo>
                  <a:lnTo>
                    <a:pt x="916570" y="218812"/>
                  </a:lnTo>
                  <a:cubicBezTo>
                    <a:pt x="916571" y="195393"/>
                    <a:pt x="907939" y="172796"/>
                    <a:pt x="892325" y="155341"/>
                  </a:cubicBezTo>
                  <a:close/>
                </a:path>
              </a:pathLst>
            </a:custGeom>
            <a:blipFill>
              <a:blip r:embed="rId2"/>
              <a:stretch>
                <a:fillRect l="-10025" r="-1002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86410" y="36981"/>
            <a:ext cx="1371518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EVIDENCIAS DEL DEL PROYECTO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7831" y="8395759"/>
            <a:ext cx="1990808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</a:t>
            </a:r>
          </a:p>
        </p:txBody>
      </p:sp>
      <p:sp>
        <p:nvSpPr>
          <p:cNvPr id="9" name="Freeform 9"/>
          <p:cNvSpPr/>
          <p:nvPr/>
        </p:nvSpPr>
        <p:spPr>
          <a:xfrm>
            <a:off x="11711516" y="4254910"/>
            <a:ext cx="4290074" cy="2879712"/>
          </a:xfrm>
          <a:custGeom>
            <a:avLst/>
            <a:gdLst/>
            <a:ahLst/>
            <a:cxnLst/>
            <a:rect l="l" t="t" r="r" b="b"/>
            <a:pathLst>
              <a:path w="4290074" h="2879712">
                <a:moveTo>
                  <a:pt x="0" y="0"/>
                </a:moveTo>
                <a:lnTo>
                  <a:pt x="4290074" y="0"/>
                </a:lnTo>
                <a:lnTo>
                  <a:pt x="4290074" y="2879713"/>
                </a:lnTo>
                <a:lnTo>
                  <a:pt x="0" y="2879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7343307" y="2319098"/>
            <a:ext cx="9098770" cy="4690962"/>
          </a:xfrm>
          <a:custGeom>
            <a:avLst/>
            <a:gdLst/>
            <a:ahLst/>
            <a:cxnLst/>
            <a:rect l="l" t="t" r="r" b="b"/>
            <a:pathLst>
              <a:path w="9098770" h="4690962">
                <a:moveTo>
                  <a:pt x="0" y="0"/>
                </a:moveTo>
                <a:lnTo>
                  <a:pt x="9098770" y="0"/>
                </a:lnTo>
                <a:lnTo>
                  <a:pt x="9098770" y="4690962"/>
                </a:lnTo>
                <a:lnTo>
                  <a:pt x="0" y="469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26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8123786" y="7010060"/>
            <a:ext cx="7181393" cy="2883609"/>
          </a:xfrm>
          <a:custGeom>
            <a:avLst/>
            <a:gdLst/>
            <a:ahLst/>
            <a:cxnLst/>
            <a:rect l="l" t="t" r="r" b="b"/>
            <a:pathLst>
              <a:path w="7181393" h="2883609">
                <a:moveTo>
                  <a:pt x="0" y="0"/>
                </a:moveTo>
                <a:lnTo>
                  <a:pt x="7181393" y="0"/>
                </a:lnTo>
                <a:lnTo>
                  <a:pt x="7181393" y="2883609"/>
                </a:lnTo>
                <a:lnTo>
                  <a:pt x="0" y="2883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6201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769"/>
            <a:ext cx="18288000" cy="1289800"/>
            <a:chOff x="0" y="0"/>
            <a:chExt cx="4816593" cy="33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9700"/>
            </a:xfrm>
            <a:custGeom>
              <a:avLst/>
              <a:gdLst/>
              <a:ahLst/>
              <a:cxnLst/>
              <a:rect l="l" t="t" r="r" b="b"/>
              <a:pathLst>
                <a:path w="4816592" h="339700">
                  <a:moveTo>
                    <a:pt x="0" y="0"/>
                  </a:moveTo>
                  <a:lnTo>
                    <a:pt x="4816592" y="0"/>
                  </a:lnTo>
                  <a:lnTo>
                    <a:pt x="4816592" y="339700"/>
                  </a:lnTo>
                  <a:lnTo>
                    <a:pt x="0" y="3397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77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277695" y="3277127"/>
          <a:ext cx="10824924" cy="5864611"/>
        </p:xfrm>
        <a:graphic>
          <a:graphicData uri="http://schemas.openxmlformats.org/drawingml/2006/table">
            <a:tbl>
              <a:tblPr/>
              <a:tblGrid>
                <a:gridCol w="2706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6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6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8031"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HTML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PY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8860"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Sebastian Alvarez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3711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8860"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Sebastian Loayza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5330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12190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860"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Leandro Favio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5182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5"/>
                        </a:lnSpc>
                        <a:defRPr/>
                      </a:pPr>
                      <a:r>
                        <a:rPr lang="en-US" sz="2103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3373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286410" y="36981"/>
            <a:ext cx="1371518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EVIDENCIAS DEL DEL PROYECTO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90950" y="1600727"/>
            <a:ext cx="1070610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9"/>
              </a:lnSpc>
              <a:spcBef>
                <a:spcPct val="0"/>
              </a:spcBef>
            </a:pPr>
            <a:r>
              <a:rPr lang="en-US" sz="692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TOTALES POR EXTENSIÓN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0769"/>
            <a:ext cx="18288000" cy="1289800"/>
            <a:chOff x="0" y="0"/>
            <a:chExt cx="4816593" cy="33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39700"/>
            </a:xfrm>
            <a:custGeom>
              <a:avLst/>
              <a:gdLst/>
              <a:ahLst/>
              <a:cxnLst/>
              <a:rect l="l" t="t" r="r" b="b"/>
              <a:pathLst>
                <a:path w="4816592" h="339700">
                  <a:moveTo>
                    <a:pt x="0" y="0"/>
                  </a:moveTo>
                  <a:lnTo>
                    <a:pt x="4816592" y="0"/>
                  </a:lnTo>
                  <a:lnTo>
                    <a:pt x="4816592" y="339700"/>
                  </a:lnTo>
                  <a:lnTo>
                    <a:pt x="0" y="3397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77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790922" y="2229321"/>
            <a:ext cx="684491" cy="684491"/>
          </a:xfrm>
          <a:custGeom>
            <a:avLst/>
            <a:gdLst/>
            <a:ahLst/>
            <a:cxnLst/>
            <a:rect l="l" t="t" r="r" b="b"/>
            <a:pathLst>
              <a:path w="684491" h="684491">
                <a:moveTo>
                  <a:pt x="0" y="0"/>
                </a:moveTo>
                <a:lnTo>
                  <a:pt x="684491" y="0"/>
                </a:lnTo>
                <a:lnTo>
                  <a:pt x="684491" y="684491"/>
                </a:lnTo>
                <a:lnTo>
                  <a:pt x="0" y="684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5713548" y="2913812"/>
            <a:ext cx="839238" cy="973030"/>
          </a:xfrm>
          <a:custGeom>
            <a:avLst/>
            <a:gdLst/>
            <a:ahLst/>
            <a:cxnLst/>
            <a:rect l="l" t="t" r="r" b="b"/>
            <a:pathLst>
              <a:path w="839238" h="973030">
                <a:moveTo>
                  <a:pt x="0" y="0"/>
                </a:moveTo>
                <a:lnTo>
                  <a:pt x="839238" y="0"/>
                </a:lnTo>
                <a:lnTo>
                  <a:pt x="839238" y="973030"/>
                </a:lnTo>
                <a:lnTo>
                  <a:pt x="0" y="973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5663063" y="3886842"/>
            <a:ext cx="940208" cy="940208"/>
          </a:xfrm>
          <a:custGeom>
            <a:avLst/>
            <a:gdLst/>
            <a:ahLst/>
            <a:cxnLst/>
            <a:rect l="l" t="t" r="r" b="b"/>
            <a:pathLst>
              <a:path w="940208" h="940208">
                <a:moveTo>
                  <a:pt x="0" y="0"/>
                </a:moveTo>
                <a:lnTo>
                  <a:pt x="940208" y="0"/>
                </a:lnTo>
                <a:lnTo>
                  <a:pt x="940208" y="940209"/>
                </a:lnTo>
                <a:lnTo>
                  <a:pt x="0" y="940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5859299" y="5753429"/>
            <a:ext cx="547737" cy="772821"/>
          </a:xfrm>
          <a:custGeom>
            <a:avLst/>
            <a:gdLst/>
            <a:ahLst/>
            <a:cxnLst/>
            <a:rect l="l" t="t" r="r" b="b"/>
            <a:pathLst>
              <a:path w="547737" h="772821">
                <a:moveTo>
                  <a:pt x="0" y="0"/>
                </a:moveTo>
                <a:lnTo>
                  <a:pt x="547737" y="0"/>
                </a:lnTo>
                <a:lnTo>
                  <a:pt x="547737" y="772821"/>
                </a:lnTo>
                <a:lnTo>
                  <a:pt x="0" y="772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5754860" y="4911090"/>
            <a:ext cx="756614" cy="756614"/>
          </a:xfrm>
          <a:custGeom>
            <a:avLst/>
            <a:gdLst/>
            <a:ahLst/>
            <a:cxnLst/>
            <a:rect l="l" t="t" r="r" b="b"/>
            <a:pathLst>
              <a:path w="756614" h="756614">
                <a:moveTo>
                  <a:pt x="0" y="0"/>
                </a:moveTo>
                <a:lnTo>
                  <a:pt x="756614" y="0"/>
                </a:lnTo>
                <a:lnTo>
                  <a:pt x="756614" y="756614"/>
                </a:lnTo>
                <a:lnTo>
                  <a:pt x="0" y="756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5690929" y="6611975"/>
            <a:ext cx="861857" cy="925201"/>
          </a:xfrm>
          <a:custGeom>
            <a:avLst/>
            <a:gdLst/>
            <a:ahLst/>
            <a:cxnLst/>
            <a:rect l="l" t="t" r="r" b="b"/>
            <a:pathLst>
              <a:path w="861857" h="925201">
                <a:moveTo>
                  <a:pt x="0" y="0"/>
                </a:moveTo>
                <a:lnTo>
                  <a:pt x="861857" y="0"/>
                </a:lnTo>
                <a:lnTo>
                  <a:pt x="861857" y="925201"/>
                </a:lnTo>
                <a:lnTo>
                  <a:pt x="0" y="925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2672870" y="6691995"/>
            <a:ext cx="786798" cy="765161"/>
          </a:xfrm>
          <a:custGeom>
            <a:avLst/>
            <a:gdLst/>
            <a:ahLst/>
            <a:cxnLst/>
            <a:rect l="l" t="t" r="r" b="b"/>
            <a:pathLst>
              <a:path w="786798" h="765161">
                <a:moveTo>
                  <a:pt x="0" y="0"/>
                </a:moveTo>
                <a:lnTo>
                  <a:pt x="786798" y="0"/>
                </a:lnTo>
                <a:lnTo>
                  <a:pt x="786798" y="765161"/>
                </a:lnTo>
                <a:lnTo>
                  <a:pt x="0" y="7651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2734634" y="5862980"/>
            <a:ext cx="663270" cy="663270"/>
          </a:xfrm>
          <a:custGeom>
            <a:avLst/>
            <a:gdLst/>
            <a:ahLst/>
            <a:cxnLst/>
            <a:rect l="l" t="t" r="r" b="b"/>
            <a:pathLst>
              <a:path w="663270" h="663270">
                <a:moveTo>
                  <a:pt x="0" y="0"/>
                </a:moveTo>
                <a:lnTo>
                  <a:pt x="663270" y="0"/>
                </a:lnTo>
                <a:lnTo>
                  <a:pt x="663270" y="663270"/>
                </a:lnTo>
                <a:lnTo>
                  <a:pt x="0" y="6632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2672870" y="3210490"/>
            <a:ext cx="642677" cy="642677"/>
          </a:xfrm>
          <a:custGeom>
            <a:avLst/>
            <a:gdLst/>
            <a:ahLst/>
            <a:cxnLst/>
            <a:rect l="l" t="t" r="r" b="b"/>
            <a:pathLst>
              <a:path w="642677" h="642677">
                <a:moveTo>
                  <a:pt x="0" y="0"/>
                </a:moveTo>
                <a:lnTo>
                  <a:pt x="642677" y="0"/>
                </a:lnTo>
                <a:lnTo>
                  <a:pt x="642677" y="642677"/>
                </a:lnTo>
                <a:lnTo>
                  <a:pt x="0" y="642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2291758" y="3977623"/>
            <a:ext cx="1404901" cy="758647"/>
          </a:xfrm>
          <a:custGeom>
            <a:avLst/>
            <a:gdLst/>
            <a:ahLst/>
            <a:cxnLst/>
            <a:rect l="l" t="t" r="r" b="b"/>
            <a:pathLst>
              <a:path w="1404901" h="758647">
                <a:moveTo>
                  <a:pt x="0" y="0"/>
                </a:moveTo>
                <a:lnTo>
                  <a:pt x="1404901" y="0"/>
                </a:lnTo>
                <a:lnTo>
                  <a:pt x="1404901" y="758647"/>
                </a:lnTo>
                <a:lnTo>
                  <a:pt x="0" y="7586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2509317" y="2159979"/>
            <a:ext cx="888587" cy="888587"/>
          </a:xfrm>
          <a:custGeom>
            <a:avLst/>
            <a:gdLst/>
            <a:ahLst/>
            <a:cxnLst/>
            <a:rect l="l" t="t" r="r" b="b"/>
            <a:pathLst>
              <a:path w="888587" h="888587">
                <a:moveTo>
                  <a:pt x="0" y="0"/>
                </a:moveTo>
                <a:lnTo>
                  <a:pt x="888587" y="0"/>
                </a:lnTo>
                <a:lnTo>
                  <a:pt x="888587" y="888586"/>
                </a:lnTo>
                <a:lnTo>
                  <a:pt x="0" y="8885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2624772" y="4736270"/>
            <a:ext cx="882995" cy="1135685"/>
          </a:xfrm>
          <a:custGeom>
            <a:avLst/>
            <a:gdLst/>
            <a:ahLst/>
            <a:cxnLst/>
            <a:rect l="l" t="t" r="r" b="b"/>
            <a:pathLst>
              <a:path w="882995" h="1135685">
                <a:moveTo>
                  <a:pt x="0" y="0"/>
                </a:moveTo>
                <a:lnTo>
                  <a:pt x="882995" y="0"/>
                </a:lnTo>
                <a:lnTo>
                  <a:pt x="882995" y="1135684"/>
                </a:lnTo>
                <a:lnTo>
                  <a:pt x="0" y="113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334566" y="2316480"/>
            <a:ext cx="5113281" cy="606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PYTHON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JUPYTER NOTEBOOK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JAVASCRIPT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HTML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CSS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REDES NEURONALES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CONVOLUCIONALES (CNN)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TENSORFLOW / KERAS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7695" y="38627"/>
            <a:ext cx="1371518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09"/>
              </a:lnSpc>
              <a:spcBef>
                <a:spcPct val="0"/>
              </a:spcBef>
            </a:pPr>
            <a:r>
              <a:rPr lang="en-US" sz="6924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TECNOLOGÍAS UTILIZADAS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49671" y="2325086"/>
            <a:ext cx="3171230" cy="513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NUMPY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PANDAS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SCIKIT-LEARN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FLASK O FASTAPI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Office PowerPoint</Application>
  <PresentationFormat>Personalizado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 (MS) Bold</vt:lpstr>
      <vt:lpstr>Open Sauce</vt:lpstr>
      <vt:lpstr>Montserrat Bold</vt:lpstr>
      <vt:lpstr>Open Sans</vt:lpstr>
      <vt:lpstr>Codec Pro Bold</vt:lpstr>
      <vt:lpstr>Montserrat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brief de proyecto de la compañia moderno profesional blanco y negro</dc:title>
  <cp:lastModifiedBy>Sebastian Alvarez</cp:lastModifiedBy>
  <cp:revision>2</cp:revision>
  <dcterms:created xsi:type="dcterms:W3CDTF">2006-08-16T00:00:00Z</dcterms:created>
  <dcterms:modified xsi:type="dcterms:W3CDTF">2025-11-24T18:10:48Z</dcterms:modified>
  <dc:identifier>DAG5eOoIdKo</dc:identifier>
</cp:coreProperties>
</file>